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9" r:id="rId3"/>
    <p:sldId id="260" r:id="rId4"/>
    <p:sldId id="261" r:id="rId5"/>
    <p:sldId id="265" r:id="rId6"/>
    <p:sldId id="266" r:id="rId7"/>
    <p:sldId id="267" r:id="rId8"/>
    <p:sldId id="262" r:id="rId9"/>
    <p:sldId id="268" r:id="rId10"/>
    <p:sldId id="269" r:id="rId11"/>
    <p:sldId id="263" r:id="rId12"/>
    <p:sldId id="264" r:id="rId13"/>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12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E9CCDB-6744-4489-B060-70F84BD26AC0}" type="datetimeFigureOut">
              <a:rPr lang="zh-TW" altLang="en-US" smtClean="0"/>
              <a:t>2013/12/3</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95C29E-2EB7-4699-B7D6-C7E25E53AB32}" type="slidenum">
              <a:rPr lang="zh-TW" altLang="en-US" smtClean="0"/>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5707EA44-5897-4F77-AA7B-DD97A6B6F815}" type="datetime1">
              <a:rPr lang="zh-TW" altLang="en-US" smtClean="0"/>
              <a:t>2013/12/3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E443A08-6E76-4D31-AA14-3DB6B922D78E}" type="datetime1">
              <a:rPr lang="zh-TW" altLang="en-US" smtClean="0"/>
              <a:t>2013/12/3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D045176D-3F30-44B2-BB39-E0793C8F035B}" type="datetime1">
              <a:rPr lang="zh-TW" altLang="en-US" smtClean="0"/>
              <a:t>2013/12/3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31B57A02-95EB-49E4-AEB9-283448010012}" type="datetime1">
              <a:rPr lang="zh-TW" altLang="en-US" smtClean="0"/>
              <a:t>2013/12/3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FF1984E8-9713-4AEB-823A-D182E76DCBFB}" type="datetime1">
              <a:rPr lang="zh-TW" altLang="en-US" smtClean="0"/>
              <a:t>2013/12/3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D85436CB-F961-41CD-AD2E-1080F9076B19}" type="datetime1">
              <a:rPr lang="zh-TW" altLang="en-US" smtClean="0"/>
              <a:t>2013/12/3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5BCE3882-84B0-4CE3-B201-611F44247300}" type="datetime1">
              <a:rPr lang="zh-TW" altLang="en-US" smtClean="0"/>
              <a:t>2013/12/3</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CD5D9FF1-900F-433C-9B98-31B496F7B21E}" type="datetime1">
              <a:rPr lang="zh-TW" altLang="en-US" smtClean="0"/>
              <a:t>2013/12/3</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991B1D7A-27E9-47E0-8520-C973B8DEA525}" type="datetime1">
              <a:rPr lang="zh-TW" altLang="en-US" smtClean="0"/>
              <a:t>2013/12/3</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953C5B07-BDA0-4816-86FD-F39DED653B44}" type="datetime1">
              <a:rPr lang="zh-TW" altLang="en-US" smtClean="0"/>
              <a:t>2013/12/3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124AA5FD-D9FA-4B0E-B09B-63464DC76383}" type="datetime1">
              <a:rPr lang="zh-TW" altLang="en-US" smtClean="0"/>
              <a:t>2013/12/3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E6AD9C-9C09-4E38-B552-BDAA97639FCA}" type="datetime1">
              <a:rPr lang="zh-TW" altLang="en-US" smtClean="0"/>
              <a:t>2013/12/3</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DA0BB7-265A-403C-9275-D587AB510EDC}"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a:bodyPr>
          <a:lstStyle/>
          <a:p>
            <a:r>
              <a:rPr lang="en-US" altLang="zh-TW" dirty="0" smtClean="0"/>
              <a:t>An Adaptive </a:t>
            </a:r>
            <a:r>
              <a:rPr lang="en-US" altLang="zh-TW" dirty="0" err="1" smtClean="0"/>
              <a:t>Steganography</a:t>
            </a:r>
            <a:r>
              <a:rPr lang="en-US" altLang="zh-TW" dirty="0" smtClean="0"/>
              <a:t> Scheme for Voice over IP </a:t>
            </a:r>
            <a:endParaRPr lang="zh-TW" altLang="en-US" dirty="0"/>
          </a:p>
        </p:txBody>
      </p:sp>
      <p:sp>
        <p:nvSpPr>
          <p:cNvPr id="3" name="副標題 2"/>
          <p:cNvSpPr>
            <a:spLocks noGrp="1"/>
          </p:cNvSpPr>
          <p:nvPr>
            <p:ph type="subTitle" idx="1"/>
          </p:nvPr>
        </p:nvSpPr>
        <p:spPr>
          <a:xfrm>
            <a:off x="1371600" y="3886200"/>
            <a:ext cx="6944816" cy="1752600"/>
          </a:xfrm>
        </p:spPr>
        <p:txBody>
          <a:bodyPr>
            <a:normAutofit fontScale="92500" lnSpcReduction="20000"/>
          </a:bodyPr>
          <a:lstStyle/>
          <a:p>
            <a:r>
              <a:rPr lang="en-US" altLang="zh-TW" dirty="0" err="1" smtClean="0"/>
              <a:t>Hui</a:t>
            </a:r>
            <a:r>
              <a:rPr lang="en-US" altLang="zh-TW" dirty="0" smtClean="0"/>
              <a:t> </a:t>
            </a:r>
            <a:r>
              <a:rPr lang="en-US" altLang="zh-TW" dirty="0" err="1" smtClean="0"/>
              <a:t>Tian</a:t>
            </a:r>
            <a:r>
              <a:rPr lang="en-US" altLang="zh-TW" dirty="0" smtClean="0"/>
              <a:t> ; </a:t>
            </a:r>
            <a:r>
              <a:rPr lang="en-US" altLang="zh-TW" dirty="0" err="1" smtClean="0"/>
              <a:t>Ke</a:t>
            </a:r>
            <a:r>
              <a:rPr lang="en-US" altLang="zh-TW" dirty="0" smtClean="0"/>
              <a:t> Zhou ; Hong Jiang ; </a:t>
            </a:r>
            <a:r>
              <a:rPr lang="en-US" altLang="zh-TW" dirty="0" err="1" smtClean="0"/>
              <a:t>Yongfeng</a:t>
            </a:r>
            <a:r>
              <a:rPr lang="en-US" altLang="zh-TW" dirty="0" smtClean="0"/>
              <a:t> Huang ; Jin Liu ; Dan </a:t>
            </a:r>
            <a:r>
              <a:rPr lang="en-US" altLang="zh-TW" dirty="0" err="1" smtClean="0"/>
              <a:t>Feng</a:t>
            </a:r>
            <a:r>
              <a:rPr lang="en-US" altLang="zh-TW" dirty="0" smtClean="0"/>
              <a:t> </a:t>
            </a:r>
          </a:p>
          <a:p>
            <a:r>
              <a:rPr lang="en-US" altLang="zh-TW" dirty="0" smtClean="0"/>
              <a:t>Circuits and Systems, 2009. ISCAS 2009. IEEE International Symposium on</a:t>
            </a:r>
          </a:p>
          <a:p>
            <a:endParaRPr lang="en-US" altLang="zh-TW" dirty="0" smtClean="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1</a:t>
            </a:fld>
            <a:endParaRPr lang="zh-TW"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Evaluation and test</a:t>
            </a:r>
            <a:r>
              <a:rPr lang="en-US" altLang="zh-TW" dirty="0" smtClean="0">
                <a:latin typeface="Times New Roman" pitchFamily="18" charset="0"/>
                <a:cs typeface="Times New Roman" pitchFamily="18" charset="0"/>
              </a:rPr>
              <a:t>(cont.)</a:t>
            </a:r>
            <a:endParaRPr lang="zh-TW" altLang="en-US" dirty="0"/>
          </a:p>
        </p:txBody>
      </p:sp>
      <p:sp>
        <p:nvSpPr>
          <p:cNvPr id="3" name="內容版面配置區 2"/>
          <p:cNvSpPr>
            <a:spLocks noGrp="1"/>
          </p:cNvSpPr>
          <p:nvPr>
            <p:ph idx="1"/>
          </p:nvPr>
        </p:nvSpPr>
        <p:spPr/>
        <p:txBody>
          <a:bodyPr/>
          <a:lstStyle/>
          <a:p>
            <a:r>
              <a:rPr lang="en-US" altLang="zh-TW" dirty="0" smtClean="0"/>
              <a:t>Test Two</a:t>
            </a:r>
            <a:endParaRPr lang="zh-TW" altLang="en-US" dirty="0" smtClean="0"/>
          </a:p>
          <a:p>
            <a:endParaRPr lang="zh-TW" altLang="en-US" dirty="0"/>
          </a:p>
        </p:txBody>
      </p:sp>
      <p:pic>
        <p:nvPicPr>
          <p:cNvPr id="6" name="圖片 5" descr="7.png"/>
          <p:cNvPicPr>
            <a:picLocks noChangeAspect="1"/>
          </p:cNvPicPr>
          <p:nvPr/>
        </p:nvPicPr>
        <p:blipFill>
          <a:blip r:embed="rId2" cstate="print"/>
          <a:stretch>
            <a:fillRect/>
          </a:stretch>
        </p:blipFill>
        <p:spPr>
          <a:xfrm>
            <a:off x="0" y="2852936"/>
            <a:ext cx="9144000" cy="2988860"/>
          </a:xfrm>
          <a:prstGeom prst="rect">
            <a:avLst/>
          </a:prstGeom>
        </p:spPr>
      </p:pic>
      <p:sp>
        <p:nvSpPr>
          <p:cNvPr id="5" name="投影片編號版面配置區 4"/>
          <p:cNvSpPr>
            <a:spLocks noGrp="1"/>
          </p:cNvSpPr>
          <p:nvPr>
            <p:ph type="sldNum" sz="quarter" idx="12"/>
          </p:nvPr>
        </p:nvSpPr>
        <p:spPr/>
        <p:txBody>
          <a:bodyPr/>
          <a:lstStyle/>
          <a:p>
            <a:fld id="{73DA0BB7-265A-403C-9275-D587AB510EDC}" type="slidenum">
              <a:rPr lang="zh-TW" altLang="en-US" smtClean="0"/>
              <a:pPr/>
              <a:t>10</a:t>
            </a:fld>
            <a:endParaRPr lang="zh-TW"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Conclusion</a:t>
            </a:r>
            <a:endParaRPr lang="zh-TW" altLang="en-US" dirty="0"/>
          </a:p>
        </p:txBody>
      </p:sp>
      <p:sp>
        <p:nvSpPr>
          <p:cNvPr id="3" name="內容版面配置區 2"/>
          <p:cNvSpPr>
            <a:spLocks noGrp="1"/>
          </p:cNvSpPr>
          <p:nvPr>
            <p:ph idx="1"/>
          </p:nvPr>
        </p:nvSpPr>
        <p:spPr>
          <a:xfrm>
            <a:off x="457200" y="1600200"/>
            <a:ext cx="7787208" cy="4525963"/>
          </a:xfrm>
        </p:spPr>
        <p:txBody>
          <a:bodyPr>
            <a:normAutofit/>
          </a:bodyPr>
          <a:lstStyle/>
          <a:p>
            <a:r>
              <a:rPr lang="en-US" altLang="zh-TW" dirty="0" smtClean="0"/>
              <a:t>In  this  paper,  we  proposed  an  adaptive  </a:t>
            </a:r>
            <a:r>
              <a:rPr lang="en-US" altLang="zh-TW" dirty="0" err="1" smtClean="0"/>
              <a:t>steganography</a:t>
            </a:r>
            <a:r>
              <a:rPr lang="en-US" altLang="zh-TW" dirty="0" smtClean="0"/>
              <a:t> scheme for VoIP. The salient advantage of this scheme is that it  can adaptively  balance  the  embedding  transparency  and capacity. Moreover, experimental results demonstrate that our method outperforms the traditional LSBs substitution method. </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11</a:t>
            </a:fld>
            <a:endParaRPr lang="zh-TW"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References</a:t>
            </a:r>
            <a:endParaRPr lang="zh-TW" altLang="en-US" dirty="0"/>
          </a:p>
        </p:txBody>
      </p:sp>
      <p:sp>
        <p:nvSpPr>
          <p:cNvPr id="3" name="內容版面配置區 2"/>
          <p:cNvSpPr>
            <a:spLocks noGrp="1"/>
          </p:cNvSpPr>
          <p:nvPr>
            <p:ph idx="1"/>
          </p:nvPr>
        </p:nvSpPr>
        <p:spPr>
          <a:xfrm>
            <a:off x="457200" y="1600200"/>
            <a:ext cx="8003232" cy="4525963"/>
          </a:xfrm>
        </p:spPr>
        <p:txBody>
          <a:bodyPr/>
          <a:lstStyle/>
          <a:p>
            <a:r>
              <a:rPr lang="en-US" altLang="zh-TW" dirty="0" err="1" smtClean="0"/>
              <a:t>Hui</a:t>
            </a:r>
            <a:r>
              <a:rPr lang="en-US" altLang="zh-TW" dirty="0" smtClean="0"/>
              <a:t> </a:t>
            </a:r>
            <a:r>
              <a:rPr lang="en-US" altLang="zh-TW" dirty="0" err="1" smtClean="0"/>
              <a:t>Tian</a:t>
            </a:r>
            <a:r>
              <a:rPr lang="en-US" altLang="zh-TW" dirty="0" smtClean="0"/>
              <a:t> ; </a:t>
            </a:r>
            <a:r>
              <a:rPr lang="en-US" altLang="zh-TW" dirty="0" err="1" smtClean="0"/>
              <a:t>Ke</a:t>
            </a:r>
            <a:r>
              <a:rPr lang="en-US" altLang="zh-TW" dirty="0" smtClean="0"/>
              <a:t> Zhou ; Hong Jiang ; </a:t>
            </a:r>
            <a:r>
              <a:rPr lang="en-US" altLang="zh-TW" dirty="0" err="1" smtClean="0"/>
              <a:t>Yongfeng</a:t>
            </a:r>
            <a:r>
              <a:rPr lang="en-US" altLang="zh-TW" dirty="0" smtClean="0"/>
              <a:t> Huang ; Jin Liu ; Dan </a:t>
            </a:r>
            <a:r>
              <a:rPr lang="en-US" altLang="zh-TW" dirty="0" err="1" smtClean="0"/>
              <a:t>Feng</a:t>
            </a:r>
            <a:r>
              <a:rPr lang="en-US" altLang="zh-TW" dirty="0" smtClean="0"/>
              <a:t>, An Adaptive </a:t>
            </a:r>
            <a:r>
              <a:rPr lang="en-US" altLang="zh-TW" dirty="0" err="1" smtClean="0"/>
              <a:t>Steganography</a:t>
            </a:r>
            <a:r>
              <a:rPr lang="en-US" altLang="zh-TW" dirty="0" smtClean="0"/>
              <a:t> Scheme for Voice over IP, Circuits and Systems, 2009. ISCAS 2009. IEEE International Symposium on</a:t>
            </a:r>
          </a:p>
          <a:p>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12</a:t>
            </a:fld>
            <a:endParaRPr lang="zh-TW"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Outline</a:t>
            </a:r>
            <a:endParaRPr lang="zh-TW" altLang="en-US" dirty="0"/>
          </a:p>
        </p:txBody>
      </p:sp>
      <p:sp>
        <p:nvSpPr>
          <p:cNvPr id="3" name="內容版面配置區 2"/>
          <p:cNvSpPr>
            <a:spLocks noGrp="1"/>
          </p:cNvSpPr>
          <p:nvPr>
            <p:ph idx="1"/>
          </p:nvPr>
        </p:nvSpPr>
        <p:spPr/>
        <p:txBody>
          <a:bodyPr/>
          <a:lstStyle/>
          <a:p>
            <a:r>
              <a:rPr lang="en-US" altLang="zh-TW" dirty="0" smtClean="0"/>
              <a:t>Introduction</a:t>
            </a:r>
          </a:p>
          <a:p>
            <a:r>
              <a:rPr lang="en-US" altLang="zh-TW" dirty="0" smtClean="0"/>
              <a:t>Background and definition</a:t>
            </a:r>
          </a:p>
          <a:p>
            <a:r>
              <a:rPr lang="en-US" altLang="zh-TW" dirty="0" smtClean="0"/>
              <a:t>The Adaptive </a:t>
            </a:r>
            <a:r>
              <a:rPr lang="en-US" altLang="zh-TW" dirty="0" err="1" smtClean="0"/>
              <a:t>steganography</a:t>
            </a:r>
            <a:r>
              <a:rPr lang="en-US" altLang="zh-TW" dirty="0" smtClean="0"/>
              <a:t> scheme</a:t>
            </a:r>
          </a:p>
          <a:p>
            <a:r>
              <a:rPr lang="en-US" altLang="zh-TW" dirty="0" smtClean="0"/>
              <a:t>Evaluation and test</a:t>
            </a:r>
          </a:p>
          <a:p>
            <a:r>
              <a:rPr lang="en-US" altLang="zh-TW" dirty="0" smtClean="0"/>
              <a:t>Conclusion</a:t>
            </a:r>
          </a:p>
          <a:p>
            <a:r>
              <a:rPr lang="en-US" altLang="zh-TW" dirty="0" smtClean="0"/>
              <a:t>References</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2</a:t>
            </a:fld>
            <a:endParaRPr lang="zh-TW"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Introduction</a:t>
            </a:r>
            <a:endParaRPr lang="zh-TW" altLang="en-US" dirty="0"/>
          </a:p>
        </p:txBody>
      </p:sp>
      <p:sp>
        <p:nvSpPr>
          <p:cNvPr id="3" name="內容版面配置區 2"/>
          <p:cNvSpPr>
            <a:spLocks noGrp="1"/>
          </p:cNvSpPr>
          <p:nvPr>
            <p:ph idx="1"/>
          </p:nvPr>
        </p:nvSpPr>
        <p:spPr/>
        <p:txBody>
          <a:bodyPr>
            <a:normAutofit/>
          </a:bodyPr>
          <a:lstStyle/>
          <a:p>
            <a:r>
              <a:rPr lang="en-US" altLang="zh-TW" dirty="0" smtClean="0"/>
              <a:t>Recently,  </a:t>
            </a:r>
            <a:r>
              <a:rPr lang="en-US" altLang="zh-TW" dirty="0" err="1" smtClean="0"/>
              <a:t>steganography</a:t>
            </a:r>
            <a:r>
              <a:rPr lang="en-US" altLang="zh-TW" dirty="0" smtClean="0"/>
              <a:t>  has  drawn  increasing  attention. Many  different  </a:t>
            </a:r>
            <a:r>
              <a:rPr lang="en-US" altLang="zh-TW" dirty="0" err="1" smtClean="0"/>
              <a:t>steganographic</a:t>
            </a:r>
            <a:r>
              <a:rPr lang="en-US" altLang="zh-TW" dirty="0" smtClean="0"/>
              <a:t>  methods  for  storage  media have been proposed in the  last  few  years.</a:t>
            </a:r>
          </a:p>
          <a:p>
            <a:endParaRPr lang="en-US" altLang="zh-TW" dirty="0" smtClean="0"/>
          </a:p>
          <a:p>
            <a:r>
              <a:rPr lang="en-US" altLang="zh-TW" dirty="0" smtClean="0"/>
              <a:t>Voice over IP (VoIP), as a possible carrier to apply </a:t>
            </a:r>
            <a:r>
              <a:rPr lang="en-US" altLang="zh-TW" dirty="0" err="1" smtClean="0"/>
              <a:t>steganography</a:t>
            </a:r>
            <a:r>
              <a:rPr lang="en-US" altLang="zh-TW" dirty="0" smtClean="0"/>
              <a:t> to provide security for secret messages. </a:t>
            </a:r>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3</a:t>
            </a:fld>
            <a:endParaRPr lang="zh-TW"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Background and definition</a:t>
            </a:r>
            <a:endParaRPr lang="zh-TW" altLang="en-US" dirty="0"/>
          </a:p>
        </p:txBody>
      </p:sp>
      <p:sp>
        <p:nvSpPr>
          <p:cNvPr id="3" name="內容版面配置區 2"/>
          <p:cNvSpPr>
            <a:spLocks noGrp="1"/>
          </p:cNvSpPr>
          <p:nvPr>
            <p:ph idx="1"/>
          </p:nvPr>
        </p:nvSpPr>
        <p:spPr/>
        <p:txBody>
          <a:bodyPr/>
          <a:lstStyle/>
          <a:p>
            <a:r>
              <a:rPr lang="en-US" altLang="zh-TW" dirty="0" smtClean="0"/>
              <a:t> The framework of VoIP </a:t>
            </a:r>
            <a:r>
              <a:rPr lang="en-US" altLang="zh-TW" dirty="0" err="1" smtClean="0"/>
              <a:t>steganography</a:t>
            </a:r>
            <a:endParaRPr lang="en-US" altLang="zh-TW" dirty="0" smtClean="0"/>
          </a:p>
          <a:p>
            <a:endParaRPr lang="en-US" altLang="zh-TW" dirty="0" smtClean="0"/>
          </a:p>
          <a:p>
            <a:endParaRPr lang="en-US" altLang="zh-TW" dirty="0" smtClean="0"/>
          </a:p>
          <a:p>
            <a:endParaRPr lang="en-US" altLang="zh-TW" dirty="0" smtClean="0"/>
          </a:p>
          <a:p>
            <a:endParaRPr lang="en-US" altLang="zh-TW" dirty="0" smtClean="0"/>
          </a:p>
          <a:p>
            <a:r>
              <a:rPr lang="en-US" altLang="zh-TW" dirty="0" smtClean="0"/>
              <a:t>LSB(Least Significant bit)</a:t>
            </a:r>
          </a:p>
          <a:p>
            <a:r>
              <a:rPr lang="en-US" altLang="zh-TW" dirty="0" smtClean="0"/>
              <a:t>PSV (Partial Similarity Value)</a:t>
            </a:r>
          </a:p>
          <a:p>
            <a:endParaRPr lang="en-US" altLang="zh-TW" dirty="0" smtClean="0"/>
          </a:p>
          <a:p>
            <a:endParaRPr lang="zh-TW" altLang="en-US" dirty="0"/>
          </a:p>
        </p:txBody>
      </p:sp>
      <p:pic>
        <p:nvPicPr>
          <p:cNvPr id="6" name="圖片 5" descr="2.png"/>
          <p:cNvPicPr>
            <a:picLocks noChangeAspect="1"/>
          </p:cNvPicPr>
          <p:nvPr/>
        </p:nvPicPr>
        <p:blipFill>
          <a:blip r:embed="rId2" cstate="print"/>
          <a:stretch>
            <a:fillRect/>
          </a:stretch>
        </p:blipFill>
        <p:spPr>
          <a:xfrm>
            <a:off x="1331640" y="2348880"/>
            <a:ext cx="6489148" cy="1972472"/>
          </a:xfrm>
          <a:prstGeom prst="rect">
            <a:avLst/>
          </a:prstGeom>
        </p:spPr>
      </p:pic>
      <p:sp>
        <p:nvSpPr>
          <p:cNvPr id="5" name="投影片編號版面配置區 4"/>
          <p:cNvSpPr>
            <a:spLocks noGrp="1"/>
          </p:cNvSpPr>
          <p:nvPr>
            <p:ph type="sldNum" sz="quarter" idx="12"/>
          </p:nvPr>
        </p:nvSpPr>
        <p:spPr/>
        <p:txBody>
          <a:bodyPr/>
          <a:lstStyle/>
          <a:p>
            <a:fld id="{73DA0BB7-265A-403C-9275-D587AB510EDC}" type="slidenum">
              <a:rPr lang="zh-TW" altLang="en-US" smtClean="0"/>
              <a:pPr/>
              <a:t>4</a:t>
            </a:fld>
            <a:endParaRPr lang="zh-TW"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Background and definition</a:t>
            </a:r>
            <a:r>
              <a:rPr lang="en-US" altLang="zh-TW" dirty="0" smtClean="0">
                <a:latin typeface="Times New Roman" pitchFamily="18" charset="0"/>
                <a:cs typeface="Times New Roman" pitchFamily="18" charset="0"/>
              </a:rPr>
              <a:t>(cont.)</a:t>
            </a:r>
            <a:endParaRPr lang="zh-TW" altLang="en-US" dirty="0"/>
          </a:p>
        </p:txBody>
      </p:sp>
      <p:sp>
        <p:nvSpPr>
          <p:cNvPr id="3" name="內容版面配置區 2"/>
          <p:cNvSpPr>
            <a:spLocks noGrp="1"/>
          </p:cNvSpPr>
          <p:nvPr>
            <p:ph idx="1"/>
          </p:nvPr>
        </p:nvSpPr>
        <p:spPr/>
        <p:txBody>
          <a:bodyPr>
            <a:normAutofit fontScale="92500" lnSpcReduction="10000"/>
          </a:bodyPr>
          <a:lstStyle/>
          <a:p>
            <a:r>
              <a:rPr lang="en-US" altLang="zh-TW" dirty="0" smtClean="0"/>
              <a:t>Definition 1 (VoIP </a:t>
            </a:r>
            <a:r>
              <a:rPr lang="en-US" altLang="zh-TW" dirty="0" err="1" smtClean="0"/>
              <a:t>Steganography</a:t>
            </a:r>
            <a:r>
              <a:rPr lang="en-US" altLang="zh-TW" dirty="0" smtClean="0"/>
              <a:t>): </a:t>
            </a:r>
          </a:p>
          <a:p>
            <a:pPr>
              <a:buNone/>
            </a:pPr>
            <a:r>
              <a:rPr lang="en-US" altLang="zh-TW" dirty="0" smtClean="0"/>
              <a:t>	Given the quadruple Ø = &lt;C, M, D, E&gt;, </a:t>
            </a:r>
          </a:p>
          <a:p>
            <a:pPr>
              <a:buNone/>
            </a:pPr>
            <a:r>
              <a:rPr lang="en-US" altLang="zh-TW" dirty="0" smtClean="0"/>
              <a:t>	where C is the set of VoIP packet (VoIP stream), </a:t>
            </a:r>
          </a:p>
          <a:p>
            <a:pPr>
              <a:buNone/>
            </a:pPr>
            <a:r>
              <a:rPr lang="en-US" altLang="zh-TW" dirty="0" smtClean="0"/>
              <a:t>	M is the set of secret messages with |C|  ≥  |M|,</a:t>
            </a:r>
          </a:p>
          <a:p>
            <a:pPr>
              <a:buNone/>
            </a:pPr>
            <a:r>
              <a:rPr lang="en-US" altLang="zh-TW" dirty="0" smtClean="0"/>
              <a:t>	E: C ×  M  → C represents the embedding function and D: C  → M represents the restituting function.</a:t>
            </a:r>
          </a:p>
          <a:p>
            <a:pPr>
              <a:buNone/>
            </a:pPr>
            <a:r>
              <a:rPr lang="en-US" altLang="zh-TW" dirty="0" smtClean="0"/>
              <a:t>	A system with the property that D(E(c, m)) = m for  ∀ c ∈C and m ∈M is called a VoIP </a:t>
            </a:r>
            <a:r>
              <a:rPr lang="en-US" altLang="zh-TW" dirty="0" err="1" smtClean="0"/>
              <a:t>steganography</a:t>
            </a:r>
            <a:r>
              <a:rPr lang="en-US" altLang="zh-TW" dirty="0" smtClean="0"/>
              <a:t> system .</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5</a:t>
            </a:fld>
            <a:endParaRPr lang="zh-TW"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Background and definition</a:t>
            </a:r>
            <a:r>
              <a:rPr lang="en-US" altLang="zh-TW" dirty="0" smtClean="0">
                <a:latin typeface="Times New Roman" pitchFamily="18" charset="0"/>
                <a:cs typeface="Times New Roman" pitchFamily="18" charset="0"/>
              </a:rPr>
              <a:t>(cont.)</a:t>
            </a:r>
            <a:endParaRPr lang="zh-TW" altLang="en-US" dirty="0"/>
          </a:p>
        </p:txBody>
      </p:sp>
      <p:sp>
        <p:nvSpPr>
          <p:cNvPr id="3" name="內容版面配置區 2"/>
          <p:cNvSpPr>
            <a:spLocks noGrp="1"/>
          </p:cNvSpPr>
          <p:nvPr>
            <p:ph idx="1"/>
          </p:nvPr>
        </p:nvSpPr>
        <p:spPr/>
        <p:txBody>
          <a:bodyPr>
            <a:normAutofit fontScale="92500" lnSpcReduction="10000"/>
          </a:bodyPr>
          <a:lstStyle/>
          <a:p>
            <a:r>
              <a:rPr lang="en-US" altLang="zh-TW" dirty="0" smtClean="0"/>
              <a:t>Definition 2 (Similarity Function):</a:t>
            </a:r>
          </a:p>
          <a:p>
            <a:pPr>
              <a:buNone/>
            </a:pPr>
            <a:r>
              <a:rPr lang="en-US" altLang="zh-TW" dirty="0" smtClean="0"/>
              <a:t>	Let C be a non-empty set.  A  function  </a:t>
            </a:r>
            <a:r>
              <a:rPr lang="en-US" altLang="zh-TW" dirty="0" err="1" smtClean="0"/>
              <a:t>sim</a:t>
            </a:r>
            <a:r>
              <a:rPr lang="en-US" altLang="zh-TW" dirty="0" smtClean="0"/>
              <a:t>:  C 2 → (- ∞ ,1]  is  called  the  similarity function on C, for x , y  ∈C, if x = y, </a:t>
            </a:r>
            <a:r>
              <a:rPr lang="en-US" altLang="zh-TW" dirty="0" err="1" smtClean="0"/>
              <a:t>sim</a:t>
            </a:r>
            <a:r>
              <a:rPr lang="en-US" altLang="zh-TW" dirty="0" smtClean="0"/>
              <a:t>(x, y) = 1; otherwise, </a:t>
            </a:r>
            <a:r>
              <a:rPr lang="en-US" altLang="zh-TW" dirty="0" err="1" smtClean="0"/>
              <a:t>sim</a:t>
            </a:r>
            <a:r>
              <a:rPr lang="en-US" altLang="zh-TW" dirty="0" smtClean="0"/>
              <a:t>(x, y) &lt; 1. </a:t>
            </a:r>
          </a:p>
          <a:p>
            <a:r>
              <a:rPr lang="en-US" altLang="zh-TW" dirty="0" smtClean="0"/>
              <a:t>Further,  the  transparency  criterion  for  </a:t>
            </a:r>
            <a:r>
              <a:rPr lang="en-US" altLang="zh-TW" dirty="0" err="1" smtClean="0"/>
              <a:t>steganography</a:t>
            </a:r>
            <a:r>
              <a:rPr lang="en-US" altLang="zh-TW" dirty="0" smtClean="0"/>
              <a:t>  can be  formally  described  that  for  ∀ c ∈C  and  m ∈M  maximizing the value of the following function: </a:t>
            </a:r>
          </a:p>
          <a:p>
            <a:pPr>
              <a:buNone/>
            </a:pPr>
            <a:r>
              <a:rPr lang="en-US" altLang="zh-TW" dirty="0" smtClean="0"/>
              <a:t>	f(c, m)=</a:t>
            </a:r>
            <a:r>
              <a:rPr lang="en-US" altLang="zh-TW" dirty="0" err="1" smtClean="0"/>
              <a:t>sim</a:t>
            </a:r>
            <a:r>
              <a:rPr lang="en-US" altLang="zh-TW" dirty="0" smtClean="0"/>
              <a:t>(c, E(</a:t>
            </a:r>
            <a:r>
              <a:rPr lang="en-US" altLang="zh-TW" dirty="0" err="1" smtClean="0"/>
              <a:t>c,m</a:t>
            </a:r>
            <a:r>
              <a:rPr lang="en-US" altLang="zh-TW" dirty="0" smtClean="0"/>
              <a:t>))  - 1</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6</a:t>
            </a:fld>
            <a:endParaRPr lang="zh-TW"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The Adaptive </a:t>
            </a:r>
            <a:r>
              <a:rPr lang="en-US" altLang="zh-TW" dirty="0" err="1" smtClean="0"/>
              <a:t>steganography</a:t>
            </a:r>
            <a:r>
              <a:rPr lang="en-US" altLang="zh-TW" dirty="0" smtClean="0"/>
              <a:t> scheme</a:t>
            </a:r>
            <a:endParaRPr lang="zh-TW" altLang="en-US" dirty="0"/>
          </a:p>
        </p:txBody>
      </p:sp>
      <p:sp>
        <p:nvSpPr>
          <p:cNvPr id="3" name="內容版面配置區 2"/>
          <p:cNvSpPr>
            <a:spLocks noGrp="1"/>
          </p:cNvSpPr>
          <p:nvPr>
            <p:ph idx="1"/>
          </p:nvPr>
        </p:nvSpPr>
        <p:spPr/>
        <p:txBody>
          <a:bodyPr/>
          <a:lstStyle/>
          <a:p>
            <a:r>
              <a:rPr lang="en-US" altLang="zh-TW" dirty="0" smtClean="0"/>
              <a:t> The </a:t>
            </a:r>
            <a:r>
              <a:rPr lang="en-US" altLang="zh-TW" dirty="0" err="1" smtClean="0"/>
              <a:t>adpative</a:t>
            </a:r>
            <a:r>
              <a:rPr lang="en-US" altLang="zh-TW" dirty="0" smtClean="0"/>
              <a:t> embedding process</a:t>
            </a:r>
            <a:endParaRPr lang="zh-TW" altLang="en-US" dirty="0"/>
          </a:p>
        </p:txBody>
      </p:sp>
      <p:pic>
        <p:nvPicPr>
          <p:cNvPr id="4" name="圖片 3" descr="3.png"/>
          <p:cNvPicPr>
            <a:picLocks noChangeAspect="1"/>
          </p:cNvPicPr>
          <p:nvPr/>
        </p:nvPicPr>
        <p:blipFill>
          <a:blip r:embed="rId2" cstate="print"/>
          <a:stretch>
            <a:fillRect/>
          </a:stretch>
        </p:blipFill>
        <p:spPr>
          <a:xfrm>
            <a:off x="971600" y="2636912"/>
            <a:ext cx="6984776" cy="3446368"/>
          </a:xfrm>
          <a:prstGeom prst="rect">
            <a:avLst/>
          </a:prstGeom>
        </p:spPr>
      </p:pic>
      <p:sp>
        <p:nvSpPr>
          <p:cNvPr id="5" name="投影片編號版面配置區 4"/>
          <p:cNvSpPr>
            <a:spLocks noGrp="1"/>
          </p:cNvSpPr>
          <p:nvPr>
            <p:ph type="sldNum" sz="quarter" idx="12"/>
          </p:nvPr>
        </p:nvSpPr>
        <p:spPr/>
        <p:txBody>
          <a:bodyPr/>
          <a:lstStyle/>
          <a:p>
            <a:fld id="{73DA0BB7-265A-403C-9275-D587AB510EDC}" type="slidenum">
              <a:rPr lang="zh-TW" altLang="en-US" smtClean="0"/>
              <a:pPr/>
              <a:t>7</a:t>
            </a:fld>
            <a:endParaRPr lang="zh-TW"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Evaluation and test</a:t>
            </a:r>
            <a:endParaRPr lang="zh-TW" altLang="en-US" dirty="0"/>
          </a:p>
        </p:txBody>
      </p:sp>
      <p:sp>
        <p:nvSpPr>
          <p:cNvPr id="3" name="內容版面配置區 2"/>
          <p:cNvSpPr>
            <a:spLocks noGrp="1"/>
          </p:cNvSpPr>
          <p:nvPr>
            <p:ph idx="1"/>
          </p:nvPr>
        </p:nvSpPr>
        <p:spPr/>
        <p:txBody>
          <a:bodyPr/>
          <a:lstStyle/>
          <a:p>
            <a:r>
              <a:rPr lang="en-US" altLang="zh-TW" dirty="0" smtClean="0"/>
              <a:t>STEGANOGRAPHY MODES</a:t>
            </a:r>
            <a:endParaRPr lang="zh-TW" altLang="en-US" dirty="0"/>
          </a:p>
        </p:txBody>
      </p:sp>
      <p:pic>
        <p:nvPicPr>
          <p:cNvPr id="4" name="圖片 3" descr="4.png"/>
          <p:cNvPicPr>
            <a:picLocks noChangeAspect="1"/>
          </p:cNvPicPr>
          <p:nvPr/>
        </p:nvPicPr>
        <p:blipFill>
          <a:blip r:embed="rId2" cstate="print"/>
          <a:stretch>
            <a:fillRect/>
          </a:stretch>
        </p:blipFill>
        <p:spPr>
          <a:xfrm>
            <a:off x="899592" y="2492896"/>
            <a:ext cx="7560840" cy="3791346"/>
          </a:xfrm>
          <a:prstGeom prst="rect">
            <a:avLst/>
          </a:prstGeom>
        </p:spPr>
      </p:pic>
      <p:sp>
        <p:nvSpPr>
          <p:cNvPr id="5" name="投影片編號版面配置區 4"/>
          <p:cNvSpPr>
            <a:spLocks noGrp="1"/>
          </p:cNvSpPr>
          <p:nvPr>
            <p:ph type="sldNum" sz="quarter" idx="12"/>
          </p:nvPr>
        </p:nvSpPr>
        <p:spPr/>
        <p:txBody>
          <a:bodyPr/>
          <a:lstStyle/>
          <a:p>
            <a:fld id="{73DA0BB7-265A-403C-9275-D587AB510EDC}" type="slidenum">
              <a:rPr lang="zh-TW" altLang="en-US" smtClean="0"/>
              <a:pPr/>
              <a:t>8</a:t>
            </a:fld>
            <a:endParaRPr lang="zh-TW"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Evaluation and test</a:t>
            </a:r>
            <a:r>
              <a:rPr lang="en-US" altLang="zh-TW" dirty="0" smtClean="0">
                <a:latin typeface="Times New Roman" pitchFamily="18" charset="0"/>
                <a:cs typeface="Times New Roman" pitchFamily="18" charset="0"/>
              </a:rPr>
              <a:t>(cont.)</a:t>
            </a:r>
            <a:endParaRPr lang="zh-TW" altLang="en-US" dirty="0"/>
          </a:p>
        </p:txBody>
      </p:sp>
      <p:sp>
        <p:nvSpPr>
          <p:cNvPr id="3" name="內容版面配置區 2"/>
          <p:cNvSpPr>
            <a:spLocks noGrp="1"/>
          </p:cNvSpPr>
          <p:nvPr>
            <p:ph idx="1"/>
          </p:nvPr>
        </p:nvSpPr>
        <p:spPr/>
        <p:txBody>
          <a:bodyPr/>
          <a:lstStyle/>
          <a:p>
            <a:r>
              <a:rPr lang="en-US" altLang="zh-TW" dirty="0" smtClean="0"/>
              <a:t>Test One</a:t>
            </a:r>
          </a:p>
          <a:p>
            <a:pPr>
              <a:buNone/>
            </a:pPr>
            <a:r>
              <a:rPr lang="en-US" altLang="zh-TW" dirty="0" smtClean="0"/>
              <a:t>	</a:t>
            </a:r>
            <a:endParaRPr lang="zh-TW" altLang="en-US" dirty="0"/>
          </a:p>
        </p:txBody>
      </p:sp>
      <p:pic>
        <p:nvPicPr>
          <p:cNvPr id="6" name="圖片 5" descr="4.png"/>
          <p:cNvPicPr>
            <a:picLocks noChangeAspect="1"/>
          </p:cNvPicPr>
          <p:nvPr/>
        </p:nvPicPr>
        <p:blipFill>
          <a:blip r:embed="rId2" cstate="print"/>
          <a:stretch>
            <a:fillRect/>
          </a:stretch>
        </p:blipFill>
        <p:spPr>
          <a:xfrm>
            <a:off x="2555776" y="1556792"/>
            <a:ext cx="6006848" cy="3744416"/>
          </a:xfrm>
          <a:prstGeom prst="rect">
            <a:avLst/>
          </a:prstGeom>
        </p:spPr>
      </p:pic>
      <p:pic>
        <p:nvPicPr>
          <p:cNvPr id="7" name="圖片 6" descr="6.png"/>
          <p:cNvPicPr>
            <a:picLocks noChangeAspect="1"/>
          </p:cNvPicPr>
          <p:nvPr/>
        </p:nvPicPr>
        <p:blipFill>
          <a:blip r:embed="rId3" cstate="print"/>
          <a:stretch>
            <a:fillRect/>
          </a:stretch>
        </p:blipFill>
        <p:spPr>
          <a:xfrm>
            <a:off x="611560" y="5229200"/>
            <a:ext cx="5591956" cy="1238423"/>
          </a:xfrm>
          <a:prstGeom prst="rect">
            <a:avLst/>
          </a:prstGeom>
        </p:spPr>
      </p:pic>
      <p:sp>
        <p:nvSpPr>
          <p:cNvPr id="8" name="投影片編號版面配置區 7"/>
          <p:cNvSpPr>
            <a:spLocks noGrp="1"/>
          </p:cNvSpPr>
          <p:nvPr>
            <p:ph type="sldNum" sz="quarter" idx="12"/>
          </p:nvPr>
        </p:nvSpPr>
        <p:spPr/>
        <p:txBody>
          <a:bodyPr/>
          <a:lstStyle/>
          <a:p>
            <a:fld id="{73DA0BB7-265A-403C-9275-D587AB510EDC}" type="slidenum">
              <a:rPr lang="zh-TW" altLang="en-US" smtClean="0"/>
              <a:pPr/>
              <a:t>9</a:t>
            </a:fld>
            <a:endParaRPr lang="zh-TW"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TotalTime>
  <Words>262</Words>
  <Application>Microsoft Office PowerPoint</Application>
  <PresentationFormat>如螢幕大小 (4:3)</PresentationFormat>
  <Paragraphs>59</Paragraphs>
  <Slides>12</Slides>
  <Notes>0</Notes>
  <HiddenSlides>0</HiddenSlides>
  <MMClips>0</MMClips>
  <ScaleCrop>false</ScaleCrop>
  <HeadingPairs>
    <vt:vector size="4" baseType="variant">
      <vt:variant>
        <vt:lpstr>佈景主題</vt:lpstr>
      </vt:variant>
      <vt:variant>
        <vt:i4>1</vt:i4>
      </vt:variant>
      <vt:variant>
        <vt:lpstr>投影片標題</vt:lpstr>
      </vt:variant>
      <vt:variant>
        <vt:i4>12</vt:i4>
      </vt:variant>
    </vt:vector>
  </HeadingPairs>
  <TitlesOfParts>
    <vt:vector size="13" baseType="lpstr">
      <vt:lpstr>Office 佈景主題</vt:lpstr>
      <vt:lpstr>An Adaptive Steganography Scheme for Voice over IP </vt:lpstr>
      <vt:lpstr>Outline</vt:lpstr>
      <vt:lpstr>Introduction</vt:lpstr>
      <vt:lpstr>Background and definition</vt:lpstr>
      <vt:lpstr>Background and definition(cont.)</vt:lpstr>
      <vt:lpstr>Background and definition(cont.)</vt:lpstr>
      <vt:lpstr>The Adaptive steganography scheme</vt:lpstr>
      <vt:lpstr>Evaluation and test</vt:lpstr>
      <vt:lpstr>Evaluation and test(cont.)</vt:lpstr>
      <vt:lpstr>Evaluation and test(cont.)</vt:lpstr>
      <vt:lpstr>Conclusion</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Adaptive Steganography Scheme for Voice over IP </dc:title>
  <dc:creator>Nillson</dc:creator>
  <cp:lastModifiedBy>Nillson</cp:lastModifiedBy>
  <cp:revision>27</cp:revision>
  <dcterms:created xsi:type="dcterms:W3CDTF">2013-12-01T15:02:40Z</dcterms:created>
  <dcterms:modified xsi:type="dcterms:W3CDTF">2013-12-03T07:05:27Z</dcterms:modified>
</cp:coreProperties>
</file>